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476250"/>
            <a:ext cx="7772400" cy="30956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0" smtClean="0">
                <a:solidFill>
                  <a:srgbClr val="FF0000"/>
                </a:solidFill>
              </a:rPr>
              <a:t>Семинар-практикум </a:t>
            </a:r>
            <a:br>
              <a:rPr lang="ru-RU" sz="4000" b="0" smtClean="0">
                <a:solidFill>
                  <a:srgbClr val="FF0000"/>
                </a:solidFill>
              </a:rPr>
            </a:br>
            <a:r>
              <a:rPr lang="ru-RU" sz="4000" b="0" smtClean="0">
                <a:solidFill>
                  <a:srgbClr val="FF0000"/>
                </a:solidFill>
              </a:rPr>
              <a:t>для родителей</a:t>
            </a:r>
            <a:br>
              <a:rPr lang="ru-RU" sz="4000" b="0" smtClean="0">
                <a:solidFill>
                  <a:srgbClr val="FF0000"/>
                </a:solidFill>
              </a:rPr>
            </a:br>
            <a:r>
              <a:rPr lang="ru-RU" sz="4000" b="0" smtClean="0">
                <a:solidFill>
                  <a:srgbClr val="FF0000"/>
                </a:solidFill>
              </a:rPr>
              <a:t/>
            </a:r>
            <a:br>
              <a:rPr lang="ru-RU" sz="4000" b="0" smtClean="0">
                <a:solidFill>
                  <a:srgbClr val="FF0000"/>
                </a:solidFill>
              </a:rPr>
            </a:br>
            <a:r>
              <a:rPr lang="ru-RU" sz="4000" b="0" smtClean="0">
                <a:solidFill>
                  <a:srgbClr val="FF0000"/>
                </a:solidFill>
              </a:rPr>
              <a:t>«Развиваем речь детей»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573016"/>
            <a:ext cx="4321175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3010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smtClean="0">
                <a:solidFill>
                  <a:srgbClr val="FF0000"/>
                </a:solidFill>
              </a:rPr>
              <a:t>Основные показатели речевой готовности ребенка </a:t>
            </a:r>
            <a:br>
              <a:rPr lang="ru-RU" sz="3200" smtClean="0">
                <a:solidFill>
                  <a:srgbClr val="FF0000"/>
                </a:solidFill>
              </a:rPr>
            </a:br>
            <a:r>
              <a:rPr lang="ru-RU" sz="3200" smtClean="0">
                <a:solidFill>
                  <a:srgbClr val="FF0000"/>
                </a:solidFill>
              </a:rPr>
              <a:t>к школьному обучению:</a:t>
            </a:r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115616" y="2204864"/>
            <a:ext cx="7575947" cy="4262611"/>
          </a:xfrm>
        </p:spPr>
        <p:txBody>
          <a:bodyPr/>
          <a:lstStyle/>
          <a:p>
            <a:pPr eaLnBrk="1" hangingPunct="1">
              <a:buClr>
                <a:srgbClr val="990000"/>
              </a:buClr>
              <a:buSzPct val="170000"/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Четкое и правильное произношение звуков.</a:t>
            </a:r>
          </a:p>
          <a:p>
            <a:pPr eaLnBrk="1" hangingPunct="1">
              <a:buClr>
                <a:srgbClr val="990000"/>
              </a:buClr>
              <a:buSzPct val="170000"/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Богатый словарный запас.</a:t>
            </a:r>
          </a:p>
          <a:p>
            <a:pPr eaLnBrk="1" hangingPunct="1">
              <a:buClr>
                <a:srgbClr val="990000"/>
              </a:buClr>
              <a:buSzPct val="170000"/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Грамматически правильная, хорошо развитая связная речь.</a:t>
            </a:r>
          </a:p>
        </p:txBody>
      </p:sp>
    </p:spTree>
    <p:extLst>
      <p:ext uri="{BB962C8B-B14F-4D97-AF65-F5344CB8AC3E}">
        <p14:creationId xmlns:p14="http://schemas.microsoft.com/office/powerpoint/2010/main" val="310750059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Формирование правильного произношения – сложный процесс.</a:t>
            </a: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Способы  преодоления дефектов звукопроизношения:</a:t>
            </a:r>
          </a:p>
          <a:p>
            <a:pPr eaLnBrk="1" hangingPunct="1">
              <a:spcBef>
                <a:spcPts val="1200"/>
              </a:spcBef>
              <a:buClr>
                <a:srgbClr val="990000"/>
              </a:buClr>
              <a:buSzPct val="170000"/>
              <a:buFontTx/>
              <a:buChar char="•"/>
            </a:pPr>
            <a:r>
              <a:rPr lang="ru-RU" sz="2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Артикуляционная гимнастика</a:t>
            </a:r>
            <a:r>
              <a:rPr lang="ru-RU" sz="2000" b="1" smtClean="0"/>
              <a:t> </a:t>
            </a:r>
            <a:r>
              <a:rPr lang="ru-RU" sz="2000" smtClean="0">
                <a:effectLst/>
              </a:rPr>
              <a:t>способствует:</a:t>
            </a:r>
          </a:p>
          <a:p>
            <a:pPr lvl="1" eaLnBrk="1" hangingPunct="1">
              <a:spcBef>
                <a:spcPts val="1200"/>
              </a:spcBef>
              <a:buClr>
                <a:srgbClr val="990000"/>
              </a:buClr>
              <a:buFont typeface="Wingdings" pitchFamily="2" charset="2"/>
              <a:buChar char="ü"/>
            </a:pPr>
            <a:r>
              <a:rPr lang="ru-RU" sz="2000" smtClean="0">
                <a:effectLst/>
              </a:rPr>
              <a:t>Гибкости губ и языка,</a:t>
            </a:r>
          </a:p>
          <a:p>
            <a:pPr lvl="1" eaLnBrk="1" hangingPunct="1">
              <a:spcBef>
                <a:spcPts val="1200"/>
              </a:spcBef>
              <a:buClr>
                <a:srgbClr val="990000"/>
              </a:buClr>
              <a:buFont typeface="Wingdings" pitchFamily="2" charset="2"/>
              <a:buChar char="ü"/>
            </a:pPr>
            <a:r>
              <a:rPr lang="ru-RU" sz="2000" smtClean="0">
                <a:effectLst/>
              </a:rPr>
              <a:t>Долгому удержанию необходимого положения органов артикуляции,</a:t>
            </a:r>
          </a:p>
          <a:p>
            <a:pPr lvl="1" eaLnBrk="1" hangingPunct="1">
              <a:spcBef>
                <a:spcPts val="1200"/>
              </a:spcBef>
              <a:buClr>
                <a:srgbClr val="990000"/>
              </a:buClr>
              <a:buFont typeface="Wingdings" pitchFamily="2" charset="2"/>
              <a:buChar char="ü"/>
            </a:pPr>
            <a:r>
              <a:rPr lang="ru-RU" sz="2000" smtClean="0">
                <a:effectLst/>
              </a:rPr>
              <a:t>Легкой переключаемости с одного движения на другое.</a:t>
            </a:r>
          </a:p>
          <a:p>
            <a:pPr eaLnBrk="1" hangingPunct="1">
              <a:spcBef>
                <a:spcPts val="1200"/>
              </a:spcBef>
              <a:buClr>
                <a:srgbClr val="990000"/>
              </a:buClr>
              <a:buSzPct val="170000"/>
              <a:buFontTx/>
              <a:buChar char="•"/>
            </a:pPr>
            <a:r>
              <a:rPr lang="ru-RU" sz="2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Упражнения для развития речевого слуха.</a:t>
            </a:r>
          </a:p>
          <a:p>
            <a:pPr eaLnBrk="1" hangingPunct="1">
              <a:spcBef>
                <a:spcPts val="1200"/>
              </a:spcBef>
              <a:buClr>
                <a:srgbClr val="990000"/>
              </a:buClr>
              <a:buSzPct val="170000"/>
              <a:buFontTx/>
              <a:buChar char="•"/>
            </a:pPr>
            <a:r>
              <a:rPr lang="ru-RU" sz="2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Пальчиковая гимнастика.</a:t>
            </a:r>
          </a:p>
        </p:txBody>
      </p:sp>
    </p:spTree>
    <p:extLst>
      <p:ext uri="{BB962C8B-B14F-4D97-AF65-F5344CB8AC3E}">
        <p14:creationId xmlns:p14="http://schemas.microsoft.com/office/powerpoint/2010/main" val="409148400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smtClean="0">
                <a:solidFill>
                  <a:srgbClr val="FF0000"/>
                </a:solidFill>
              </a:rPr>
              <a:t>Рекомендации к проведению артикуляционной гимнастики.</a:t>
            </a: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259632" y="1484784"/>
            <a:ext cx="4175968" cy="489696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spcBef>
                <a:spcPts val="1800"/>
              </a:spcBef>
              <a:buClr>
                <a:srgbClr val="990000"/>
              </a:buClr>
              <a:buSzPct val="165000"/>
              <a:buFontTx/>
              <a:buChar char="•"/>
            </a:pPr>
            <a:r>
              <a:rPr lang="ru-RU" sz="2000" dirty="0" smtClean="0">
                <a:solidFill>
                  <a:srgbClr val="000000"/>
                </a:solidFill>
                <a:effectLst/>
              </a:rPr>
              <a:t>Следует заниматься ежедневно 7-10 мин.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buClr>
                <a:srgbClr val="990000"/>
              </a:buClr>
              <a:buSzPct val="165000"/>
              <a:buFontTx/>
              <a:buChar char="•"/>
            </a:pPr>
            <a:r>
              <a:rPr lang="ru-RU" sz="2000" dirty="0" smtClean="0">
                <a:solidFill>
                  <a:srgbClr val="000000"/>
                </a:solidFill>
                <a:effectLst/>
              </a:rPr>
              <a:t>Сначала упражнения выполняются медленно перед зеркалом. (потом зеркало можно убрать) Постепенно темп упражнений увеличивается.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buClr>
                <a:srgbClr val="990000"/>
              </a:buClr>
              <a:buSzPct val="165000"/>
              <a:buFontTx/>
              <a:buChar char="•"/>
            </a:pPr>
            <a:r>
              <a:rPr lang="ru-RU" sz="2000" dirty="0" smtClean="0">
                <a:solidFill>
                  <a:srgbClr val="000000"/>
                </a:solidFill>
                <a:effectLst/>
              </a:rPr>
              <a:t>Периодически задавать ребенку наводящие вопросы, например: «Где находится язычок?»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buClr>
                <a:srgbClr val="990000"/>
              </a:buClr>
              <a:buSzPct val="165000"/>
              <a:buFontTx/>
              <a:buChar char="•"/>
            </a:pPr>
            <a:r>
              <a:rPr lang="ru-RU" sz="2000" dirty="0" smtClean="0">
                <a:solidFill>
                  <a:srgbClr val="000000"/>
                </a:solidFill>
                <a:effectLst/>
              </a:rPr>
              <a:t>Если во время занятий язык ребёнка дрожит, слишком напряжен, отклоняется в сторону, не может удержаться в нужном положении даже в течение короткого времени, необходимо обратиться к логопеду.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844675"/>
            <a:ext cx="32385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38536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31640" y="620713"/>
            <a:ext cx="7448823" cy="2105025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</a:pPr>
            <a:r>
              <a:rPr lang="ru-RU" sz="3600" dirty="0" smtClean="0">
                <a:solidFill>
                  <a:srgbClr val="FF0000"/>
                </a:solidFill>
                <a:effectLst/>
              </a:rPr>
              <a:t>Развитие фонематического слуха</a:t>
            </a:r>
            <a:r>
              <a:rPr lang="ru-RU" sz="3600" dirty="0" smtClean="0">
                <a:effectLst/>
              </a:rPr>
              <a:t> </a:t>
            </a:r>
            <a:r>
              <a:rPr lang="ru-RU" sz="2400" b="0" dirty="0" smtClean="0">
                <a:solidFill>
                  <a:srgbClr val="000000"/>
                </a:solidFill>
                <a:effectLst/>
              </a:rPr>
              <a:t>способствует формированию правильного звукопроизношения. </a:t>
            </a:r>
            <a:br>
              <a:rPr lang="ru-RU" sz="2400" b="0" dirty="0" smtClean="0">
                <a:solidFill>
                  <a:srgbClr val="000000"/>
                </a:solidFill>
                <a:effectLst/>
              </a:rPr>
            </a:br>
            <a:r>
              <a:rPr lang="ru-RU" sz="2400" b="0" dirty="0" smtClean="0">
                <a:solidFill>
                  <a:srgbClr val="000000"/>
                </a:solidFill>
                <a:effectLst/>
              </a:rPr>
              <a:t/>
            </a:r>
            <a:br>
              <a:rPr lang="ru-RU" sz="2400" b="0" dirty="0" smtClean="0">
                <a:solidFill>
                  <a:srgbClr val="000000"/>
                </a:solidFill>
                <a:effectLst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</a:rPr>
              <a:t>Фонематический слух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effectLst/>
              </a:rPr>
              <a:t>– </a:t>
            </a:r>
            <a:r>
              <a:rPr lang="ru-RU" sz="2000" b="0" dirty="0" smtClean="0">
                <a:solidFill>
                  <a:srgbClr val="000000"/>
                </a:solidFill>
                <a:effectLst/>
              </a:rPr>
              <a:t>это умение различать и анализировать звуки речи.</a:t>
            </a:r>
            <a:br>
              <a:rPr lang="ru-RU" sz="2000" b="0" dirty="0" smtClean="0">
                <a:solidFill>
                  <a:srgbClr val="000000"/>
                </a:solidFill>
                <a:effectLst/>
              </a:rPr>
            </a:br>
            <a:endParaRPr lang="ru-RU" dirty="0" smtClean="0">
              <a:solidFill>
                <a:srgbClr val="000000"/>
              </a:solidFill>
              <a:effectLst/>
            </a:endParaRP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187624" y="3068960"/>
            <a:ext cx="7430914" cy="411924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rgbClr val="990000"/>
                </a:solidFill>
              </a:rPr>
              <a:t>Скороговорки</a:t>
            </a:r>
            <a:r>
              <a:rPr lang="ru-RU" sz="4000" dirty="0" smtClean="0"/>
              <a:t> – полезные упражнения для развития речевого слуха и дикции.</a:t>
            </a:r>
          </a:p>
        </p:txBody>
      </p:sp>
    </p:spTree>
    <p:extLst>
      <p:ext uri="{BB962C8B-B14F-4D97-AF65-F5344CB8AC3E}">
        <p14:creationId xmlns:p14="http://schemas.microsoft.com/office/powerpoint/2010/main" val="91319053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smtClean="0">
                <a:solidFill>
                  <a:srgbClr val="FF0000"/>
                </a:solidFill>
              </a:rPr>
              <a:t>Рекомендации по работе со скороговорками</a:t>
            </a:r>
          </a:p>
        </p:txBody>
      </p:sp>
      <p:sp>
        <p:nvSpPr>
          <p:cNvPr id="409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259632" y="1628800"/>
            <a:ext cx="3817193" cy="4467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ts val="1800"/>
              </a:spcBef>
              <a:buClr>
                <a:srgbClr val="990000"/>
              </a:buClr>
              <a:buSzPct val="165000"/>
              <a:buFontTx/>
              <a:buChar char="•"/>
            </a:pP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Прочитать скороговорку и показать иллюстрацию к ней.</a:t>
            </a:r>
          </a:p>
          <a:p>
            <a:pPr eaLnBrk="1" hangingPunct="1">
              <a:spcBef>
                <a:spcPts val="1800"/>
              </a:spcBef>
              <a:buClr>
                <a:srgbClr val="990000"/>
              </a:buClr>
              <a:buSzPct val="165000"/>
              <a:buFontTx/>
              <a:buChar char="•"/>
            </a:pP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Объяснить значение сложных слов.</a:t>
            </a:r>
          </a:p>
          <a:p>
            <a:pPr eaLnBrk="1" hangingPunct="1">
              <a:spcBef>
                <a:spcPts val="1800"/>
              </a:spcBef>
              <a:buClr>
                <a:srgbClr val="990000"/>
              </a:buClr>
              <a:buSzPct val="165000"/>
              <a:buFontTx/>
              <a:buChar char="•"/>
            </a:pP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Проговорить скороговорку, прохлопывая ритм ладонями.</a:t>
            </a:r>
          </a:p>
          <a:p>
            <a:pPr eaLnBrk="1" hangingPunct="1">
              <a:spcBef>
                <a:spcPts val="1800"/>
              </a:spcBef>
              <a:buClr>
                <a:srgbClr val="990000"/>
              </a:buClr>
              <a:buSzPct val="165000"/>
              <a:buFontTx/>
              <a:buChar char="•"/>
            </a:pP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Проговорить 3 раза подряд в быстром темпе.</a:t>
            </a:r>
          </a:p>
          <a:p>
            <a:pPr eaLnBrk="1" hangingPunct="1">
              <a:spcBef>
                <a:spcPts val="1800"/>
              </a:spcBef>
              <a:buClr>
                <a:srgbClr val="990000"/>
              </a:buClr>
              <a:buSzPct val="165000"/>
              <a:buFontTx/>
              <a:buChar char="•"/>
            </a:pP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Взять в руки мяч и, ритмично подбрасывая и ловя его руками, проговорить скороговорку.</a:t>
            </a:r>
          </a:p>
        </p:txBody>
      </p: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b="4256"/>
          <a:stretch>
            <a:fillRect/>
          </a:stretch>
        </p:blipFill>
        <p:spPr bwMode="auto">
          <a:xfrm>
            <a:off x="5651500" y="1844675"/>
            <a:ext cx="29718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57598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4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2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2" presetID="4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2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4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2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48" presetID="4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Недоразвитие мелкой моторики – одна из причин более позднего становления речи ребенка</a:t>
            </a: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Пальчиковая гимнастика, игры с пальцами способствуют:</a:t>
            </a:r>
          </a:p>
          <a:p>
            <a:pPr eaLnBrk="1" hangingPunct="1">
              <a:spcBef>
                <a:spcPts val="1800"/>
              </a:spcBef>
              <a:buClr>
                <a:srgbClr val="990000"/>
              </a:buClr>
              <a:buSzPct val="170000"/>
              <a:buFontTx/>
              <a:buChar char="•"/>
            </a:pPr>
            <a:r>
              <a:rPr lang="ru-RU" sz="26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Стимулированию развития речи.</a:t>
            </a:r>
          </a:p>
          <a:p>
            <a:pPr eaLnBrk="1" hangingPunct="1">
              <a:spcBef>
                <a:spcPts val="1800"/>
              </a:spcBef>
              <a:buClr>
                <a:srgbClr val="990000"/>
              </a:buClr>
              <a:buSzPct val="170000"/>
              <a:buFontTx/>
              <a:buChar char="•"/>
            </a:pPr>
            <a:r>
              <a:rPr lang="ru-RU" sz="26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Созданию благоприятного эмоционального фона.</a:t>
            </a:r>
          </a:p>
          <a:p>
            <a:pPr eaLnBrk="1" hangingPunct="1">
              <a:spcBef>
                <a:spcPts val="1800"/>
              </a:spcBef>
              <a:buClr>
                <a:srgbClr val="990000"/>
              </a:buClr>
              <a:buSzPct val="170000"/>
              <a:buFontTx/>
              <a:buChar char="•"/>
            </a:pPr>
            <a:r>
              <a:rPr lang="ru-RU" sz="26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Вслушиванию в речь и пониманию ее смысла.</a:t>
            </a:r>
          </a:p>
          <a:p>
            <a:pPr eaLnBrk="1" hangingPunct="1">
              <a:spcBef>
                <a:spcPts val="1800"/>
              </a:spcBef>
              <a:buClr>
                <a:srgbClr val="990000"/>
              </a:buClr>
              <a:buSzPct val="170000"/>
              <a:buFontTx/>
              <a:buChar char="•"/>
            </a:pPr>
            <a:r>
              <a:rPr lang="ru-RU" sz="26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Развитию внимания, памяти, воображения.</a:t>
            </a:r>
          </a:p>
          <a:p>
            <a:pPr eaLnBrk="1" hangingPunct="1">
              <a:spcBef>
                <a:spcPts val="1800"/>
              </a:spcBef>
              <a:buClr>
                <a:srgbClr val="990000"/>
              </a:buClr>
              <a:buSzPct val="170000"/>
              <a:buFontTx/>
              <a:buChar char="•"/>
            </a:pPr>
            <a:r>
              <a:rPr lang="ru-RU" sz="26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Быстрому овладению навыками письма.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ü"/>
            </a:pPr>
            <a:endParaRPr lang="ru-RU" sz="24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076430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4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58825" y="188913"/>
            <a:ext cx="8385175" cy="10795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smtClean="0">
                <a:solidFill>
                  <a:srgbClr val="FF0000"/>
                </a:solidFill>
              </a:rPr>
              <a:t>Рекомендации к проведению пальчиковой гимнастики.</a:t>
            </a: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547664" y="1844675"/>
            <a:ext cx="3024336" cy="4251325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spcBef>
                <a:spcPts val="2200"/>
              </a:spcBef>
              <a:buClr>
                <a:srgbClr val="990000"/>
              </a:buClr>
              <a:buSzPct val="170000"/>
              <a:buFontTx/>
              <a:buChar char="•"/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Следует заниматься ежедневно 5-10 мин.</a:t>
            </a:r>
          </a:p>
          <a:p>
            <a:pPr eaLnBrk="1" hangingPunct="1">
              <a:spcBef>
                <a:spcPts val="2200"/>
              </a:spcBef>
              <a:buClr>
                <a:srgbClr val="990000"/>
              </a:buClr>
              <a:buSzPct val="170000"/>
              <a:buFontTx/>
              <a:buChar char="•"/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Сначала все упражнения выполняются медленно.</a:t>
            </a:r>
          </a:p>
          <a:p>
            <a:pPr eaLnBrk="1" hangingPunct="1">
              <a:spcBef>
                <a:spcPts val="2200"/>
              </a:spcBef>
              <a:buClr>
                <a:srgbClr val="990000"/>
              </a:buClr>
              <a:buSzPct val="170000"/>
              <a:buFontTx/>
              <a:buChar char="•"/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Упражнения отрабатываются вначале одной рукой, затем- другой и наконец двумя руками одновременно.</a:t>
            </a: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844675"/>
            <a:ext cx="9239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916113"/>
            <a:ext cx="13620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084763"/>
            <a:ext cx="13620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429000"/>
            <a:ext cx="10191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213100"/>
            <a:ext cx="78581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941888"/>
            <a:ext cx="10382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92954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smtClean="0">
                <a:solidFill>
                  <a:srgbClr val="FF0000"/>
                </a:solidFill>
              </a:rPr>
              <a:t>Работа с пословицами – одно из направлений развития связной речи у детей.</a:t>
            </a:r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800"/>
              </a:spcBef>
              <a:buClr>
                <a:srgbClr val="990000"/>
              </a:buClr>
              <a:buFont typeface="Wingdings" pitchFamily="2" charset="2"/>
              <a:buChar char="ü"/>
            </a:pPr>
            <a:endParaRPr lang="ru-RU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spcBef>
                <a:spcPts val="1800"/>
              </a:spcBef>
              <a:buClr>
                <a:srgbClr val="990000"/>
              </a:buClr>
              <a:buSzPct val="180000"/>
              <a:buFontTx/>
              <a:buChar char="•"/>
            </a:pP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Следует объяснять детям смысл пословиц.</a:t>
            </a:r>
          </a:p>
          <a:p>
            <a:pPr eaLnBrk="1" hangingPunct="1">
              <a:spcBef>
                <a:spcPts val="1800"/>
              </a:spcBef>
              <a:buClr>
                <a:srgbClr val="990000"/>
              </a:buClr>
              <a:buSzPct val="180000"/>
              <a:buFontTx/>
              <a:buChar char="•"/>
            </a:pP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Учить применять их в  жизненных ситуациях.</a:t>
            </a:r>
          </a:p>
        </p:txBody>
      </p:sp>
    </p:spTree>
    <p:extLst>
      <p:ext uri="{BB962C8B-B14F-4D97-AF65-F5344CB8AC3E}">
        <p14:creationId xmlns:p14="http://schemas.microsoft.com/office/powerpoint/2010/main" val="61595211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</TotalTime>
  <Words>319</Words>
  <Application>Microsoft Office PowerPoint</Application>
  <PresentationFormat>Экран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Семинар-практикум  для родителей  «Развиваем речь детей»</vt:lpstr>
      <vt:lpstr>Основные показатели речевой готовности ребенка  к школьному обучению:</vt:lpstr>
      <vt:lpstr>Формирование правильного произношения – сложный процесс.</vt:lpstr>
      <vt:lpstr>Рекомендации к проведению артикуляционной гимнастики.</vt:lpstr>
      <vt:lpstr>Развитие фонематического слуха способствует формированию правильного звукопроизношения.   Фонематический слух – это умение различать и анализировать звуки речи. </vt:lpstr>
      <vt:lpstr>Рекомендации по работе со скороговорками</vt:lpstr>
      <vt:lpstr>Недоразвитие мелкой моторики – одна из причин более позднего становления речи ребенка</vt:lpstr>
      <vt:lpstr>Рекомендации к проведению пальчиковой гимнастики.</vt:lpstr>
      <vt:lpstr>Работа с пословицами – одно из направлений развития связной речи у детей.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Семинар-практикум  для родителей  «Развиваем речь детей»</dc:title>
  <dc:creator>Администратор</dc:creator>
  <cp:lastModifiedBy>BEST</cp:lastModifiedBy>
  <cp:revision>1</cp:revision>
  <dcterms:created xsi:type="dcterms:W3CDTF">2014-03-05T20:01:23Z</dcterms:created>
  <dcterms:modified xsi:type="dcterms:W3CDTF">2014-03-05T20:05:38Z</dcterms:modified>
</cp:coreProperties>
</file>